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7"/>
  </p:notesMasterIdLst>
  <p:sldIdLst>
    <p:sldId id="256" r:id="rId4"/>
    <p:sldId id="257" r:id="rId5"/>
    <p:sldId id="258" r:id="rId6"/>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65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PlaceHolder 1"/>
          <p:cNvSpPr>
            <a:spLocks noGrp="1"/>
          </p:cNvSpPr>
          <p:nvPr>
            <p:ph type="body"/>
          </p:nvPr>
        </p:nvSpPr>
        <p:spPr>
          <a:xfrm>
            <a:off x="756000" y="5078520"/>
            <a:ext cx="6047640" cy="4811040"/>
          </a:xfrm>
          <a:prstGeom prst="rect">
            <a:avLst/>
          </a:prstGeom>
        </p:spPr>
        <p:txBody>
          <a:bodyPr lIns="0" tIns="0" rIns="0" bIns="0"/>
          <a:lstStyle/>
          <a:p>
            <a:r>
              <a:rPr lang="en-IE" sz="2000" b="0" strike="noStrike" spc="-1">
                <a:latin typeface="Arial"/>
              </a:rPr>
              <a:t>Click to edit the notes' format</a:t>
            </a:r>
          </a:p>
        </p:txBody>
      </p:sp>
      <p:sp>
        <p:nvSpPr>
          <p:cNvPr id="115" name="PlaceHolder 2"/>
          <p:cNvSpPr>
            <a:spLocks noGrp="1"/>
          </p:cNvSpPr>
          <p:nvPr>
            <p:ph type="hdr"/>
          </p:nvPr>
        </p:nvSpPr>
        <p:spPr>
          <a:xfrm>
            <a:off x="0" y="0"/>
            <a:ext cx="3280680" cy="534240"/>
          </a:xfrm>
          <a:prstGeom prst="rect">
            <a:avLst/>
          </a:prstGeom>
        </p:spPr>
        <p:txBody>
          <a:bodyPr lIns="0" tIns="0" rIns="0" bIns="0"/>
          <a:lstStyle/>
          <a:p>
            <a:r>
              <a:rPr lang="en-IE" sz="1400" b="0" strike="noStrike" spc="-1">
                <a:latin typeface="Times New Roman"/>
              </a:rPr>
              <a:t>&lt;header&gt;</a:t>
            </a:r>
          </a:p>
        </p:txBody>
      </p:sp>
      <p:sp>
        <p:nvSpPr>
          <p:cNvPr id="116" name="PlaceHolder 3"/>
          <p:cNvSpPr>
            <a:spLocks noGrp="1"/>
          </p:cNvSpPr>
          <p:nvPr>
            <p:ph type="dt"/>
          </p:nvPr>
        </p:nvSpPr>
        <p:spPr>
          <a:xfrm>
            <a:off x="4278960" y="0"/>
            <a:ext cx="3280680" cy="534240"/>
          </a:xfrm>
          <a:prstGeom prst="rect">
            <a:avLst/>
          </a:prstGeom>
        </p:spPr>
        <p:txBody>
          <a:bodyPr lIns="0" tIns="0" rIns="0" bIns="0"/>
          <a:lstStyle/>
          <a:p>
            <a:pPr algn="r"/>
            <a:r>
              <a:rPr lang="en-IE" sz="1400" b="0" strike="noStrike" spc="-1">
                <a:latin typeface="Times New Roman"/>
              </a:rPr>
              <a:t>&lt;date/time&gt;</a:t>
            </a:r>
          </a:p>
        </p:txBody>
      </p:sp>
      <p:sp>
        <p:nvSpPr>
          <p:cNvPr id="117" name="PlaceHolder 4"/>
          <p:cNvSpPr>
            <a:spLocks noGrp="1"/>
          </p:cNvSpPr>
          <p:nvPr>
            <p:ph type="ftr"/>
          </p:nvPr>
        </p:nvSpPr>
        <p:spPr>
          <a:xfrm>
            <a:off x="0" y="10157400"/>
            <a:ext cx="3280680" cy="534240"/>
          </a:xfrm>
          <a:prstGeom prst="rect">
            <a:avLst/>
          </a:prstGeom>
        </p:spPr>
        <p:txBody>
          <a:bodyPr lIns="0" tIns="0" rIns="0" bIns="0" anchor="b"/>
          <a:lstStyle/>
          <a:p>
            <a:r>
              <a:rPr lang="en-IE" sz="1400" b="0" strike="noStrike" spc="-1">
                <a:latin typeface="Times New Roman"/>
              </a:rPr>
              <a:t>&lt;footer&gt;</a:t>
            </a:r>
          </a:p>
        </p:txBody>
      </p:sp>
      <p:sp>
        <p:nvSpPr>
          <p:cNvPr id="118" name="PlaceHolder 5"/>
          <p:cNvSpPr>
            <a:spLocks noGrp="1"/>
          </p:cNvSpPr>
          <p:nvPr>
            <p:ph type="sldNum"/>
          </p:nvPr>
        </p:nvSpPr>
        <p:spPr>
          <a:xfrm>
            <a:off x="4278960" y="10157400"/>
            <a:ext cx="3280680" cy="534240"/>
          </a:xfrm>
          <a:prstGeom prst="rect">
            <a:avLst/>
          </a:prstGeom>
        </p:spPr>
        <p:txBody>
          <a:bodyPr lIns="0" tIns="0" rIns="0" bIns="0" anchor="b"/>
          <a:lstStyle/>
          <a:p>
            <a:pPr algn="r"/>
            <a:fld id="{D9B26BA6-D855-42AB-BF7C-E53ED22976AE}" type="slidenum">
              <a:rPr lang="en-IE" sz="1400" b="0" strike="noStrike" spc="-1">
                <a:latin typeface="Times New Roman"/>
              </a:rPr>
              <a:t>‹#›</a:t>
            </a:fld>
            <a:endParaRPr lang="en-IE"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PlaceHolder 1"/>
          <p:cNvSpPr>
            <a:spLocks noGrp="1"/>
          </p:cNvSpPr>
          <p:nvPr>
            <p:ph type="body"/>
          </p:nvPr>
        </p:nvSpPr>
        <p:spPr>
          <a:xfrm>
            <a:off x="755640" y="5145120"/>
            <a:ext cx="6047280" cy="4209120"/>
          </a:xfrm>
          <a:prstGeom prst="rect">
            <a:avLst/>
          </a:prstGeom>
        </p:spPr>
        <p:txBody>
          <a:bodyPr lIns="0" tIns="0" rIns="0" bIns="0"/>
          <a:lstStyle/>
          <a:p>
            <a:endParaRPr lang="en-IE" sz="2000" b="0" strike="noStrike" spc="-1">
              <a:latin typeface="Arial"/>
            </a:endParaRPr>
          </a:p>
        </p:txBody>
      </p:sp>
      <p:sp>
        <p:nvSpPr>
          <p:cNvPr id="173" name="CustomShape 2"/>
          <p:cNvSpPr/>
          <p:nvPr/>
        </p:nvSpPr>
        <p:spPr>
          <a:xfrm>
            <a:off x="4281480" y="10155240"/>
            <a:ext cx="3275640" cy="5353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0"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5" name="PlaceHolder 5"/>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37" name="PlaceHolder 7"/>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IE"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IE"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1"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2" name="PlaceHolder 4"/>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IE"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68"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3" name="PlaceHolder 5"/>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75" name="PlaceHolder 7"/>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79"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IE"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8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8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8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IE"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8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89"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90" name="PlaceHolder 4"/>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9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9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9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9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9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9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10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0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10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0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0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06"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10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0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1" name="PlaceHolder 5"/>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13" name="PlaceHolder 7"/>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IE"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3"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4" name="PlaceHolder 4"/>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endParaRPr lang="en-US" sz="1800" b="0" strike="noStrike" spc="-1">
              <a:solidFill>
                <a:srgbClr val="000000"/>
              </a:solidFill>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r>
              <a:rPr lang="en-US" sz="1800" b="0" strike="noStrike" spc="-1">
                <a:solidFill>
                  <a:srgbClr val="000000"/>
                </a:solidFill>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tIns="0" rIns="0" bIns="0" anchor="ctr"/>
          <a:lstStyle/>
          <a:p>
            <a:r>
              <a:rPr lang="en-US" sz="1800" b="0" strike="noStrike" spc="-1">
                <a:solidFill>
                  <a:srgbClr val="000000"/>
                </a:solidFill>
                <a:latin typeface="Arial"/>
              </a:rPr>
              <a:t>Click to edit the title text format</a:t>
            </a:r>
          </a:p>
        </p:txBody>
      </p:sp>
      <p:sp>
        <p:nvSpPr>
          <p:cNvPr id="3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p:spPr>
        <p:txBody>
          <a:bodyPr lIns="0" tIns="0" rIns="0" bIns="0" anchor="ctr"/>
          <a:lstStyle/>
          <a:p>
            <a:r>
              <a:rPr lang="en-US" sz="1800" b="0" strike="noStrike" spc="-1">
                <a:solidFill>
                  <a:srgbClr val="000000"/>
                </a:solidFill>
                <a:latin typeface="Arial"/>
              </a:rPr>
              <a:t>Click to edit the title text format</a:t>
            </a:r>
          </a:p>
        </p:txBody>
      </p:sp>
      <p:sp>
        <p:nvSpPr>
          <p:cNvPr id="77"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2800" b="0" strike="noStrike" spc="-1">
                <a:solidFill>
                  <a:srgbClr val="000000"/>
                </a:solidFill>
                <a:latin typeface="Arial"/>
              </a:rPr>
              <a:t>Click to edit the outline text format</a:t>
            </a:r>
          </a:p>
          <a:p>
            <a:pPr marL="864000" lvl="1" indent="-324000">
              <a:spcBef>
                <a:spcPts val="1134"/>
              </a:spcBef>
              <a:buClr>
                <a:srgbClr val="FFFFFF"/>
              </a:buClr>
              <a:buSzPct val="75000"/>
              <a:buFont typeface="Symbol" charset="2"/>
              <a:buChar char=""/>
            </a:pPr>
            <a:r>
              <a:rPr lang="en-US" sz="2000" b="0" strike="noStrike" spc="-1">
                <a:solidFill>
                  <a:srgbClr val="000000"/>
                </a:solidFill>
                <a:latin typeface="Arial"/>
              </a:rPr>
              <a:t>Second Outline Level</a:t>
            </a:r>
          </a:p>
          <a:p>
            <a:pPr marL="1296000" lvl="2" indent="-288000">
              <a:spcBef>
                <a:spcPts val="850"/>
              </a:spcBef>
              <a:buClr>
                <a:srgbClr val="FFFFFF"/>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FFFFFF"/>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FFFFFF"/>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FFFFFF"/>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FFFFFF"/>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s://ogham.celt.dias.ie/" TargetMode="Externa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jpeg"/><Relationship Id="rId11" Type="http://schemas.openxmlformats.org/officeDocument/2006/relationships/image" Target="../media/image5.png"/><Relationship Id="rId5" Type="http://schemas.openxmlformats.org/officeDocument/2006/relationships/image" Target="../media/image10.wmf"/><Relationship Id="rId10" Type="http://schemas.openxmlformats.org/officeDocument/2006/relationships/image" Target="../media/image4.png"/><Relationship Id="rId4" Type="http://schemas.openxmlformats.org/officeDocument/2006/relationships/image" Target="../media/image9.jpe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2.jpeg"/><Relationship Id="rId2" Type="http://schemas.openxmlformats.org/officeDocument/2006/relationships/image" Target="../media/image14.png"/><Relationship Id="rId1" Type="http://schemas.openxmlformats.org/officeDocument/2006/relationships/slideLayout" Target="../slideLayouts/slideLayout25.xml"/><Relationship Id="rId6" Type="http://schemas.openxmlformats.org/officeDocument/2006/relationships/image" Target="../media/image18.jpeg"/><Relationship Id="rId11" Type="http://schemas.openxmlformats.org/officeDocument/2006/relationships/hyperlink" Target="https://chronhib.maynoothuniversity.ie/" TargetMode="External"/><Relationship Id="rId5" Type="http://schemas.openxmlformats.org/officeDocument/2006/relationships/image" Target="../media/image17.pn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56"/>
          <p:cNvPicPr/>
          <p:nvPr/>
        </p:nvPicPr>
        <p:blipFill>
          <a:blip r:embed="rId3"/>
          <a:stretch/>
        </p:blipFill>
        <p:spPr>
          <a:xfrm>
            <a:off x="-131040" y="1328760"/>
            <a:ext cx="3671280" cy="5490720"/>
          </a:xfrm>
          <a:prstGeom prst="rect">
            <a:avLst/>
          </a:prstGeom>
          <a:ln>
            <a:noFill/>
          </a:ln>
        </p:spPr>
      </p:pic>
      <p:sp>
        <p:nvSpPr>
          <p:cNvPr id="120" name="CustomShape 1"/>
          <p:cNvSpPr/>
          <p:nvPr/>
        </p:nvSpPr>
        <p:spPr>
          <a:xfrm>
            <a:off x="0" y="0"/>
            <a:ext cx="11230920" cy="138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IE" sz="3600" b="0" strike="noStrike" spc="-1">
                <a:solidFill>
                  <a:srgbClr val="808080"/>
                </a:solidFill>
                <a:latin typeface="Calibri"/>
                <a:ea typeface="DejaVu Sans"/>
              </a:rPr>
              <a:t>		</a:t>
            </a:r>
            <a:r>
              <a:rPr lang="en-IE" sz="3600" b="0" strike="noStrike" spc="-1">
                <a:solidFill>
                  <a:srgbClr val="B2B2B2"/>
                </a:solidFill>
                <a:latin typeface="Calibri"/>
                <a:ea typeface="DejaVu Sans"/>
              </a:rPr>
              <a:t>	OG(H)AM </a:t>
            </a:r>
            <a:endParaRPr lang="en-IE" sz="3600" b="0" strike="noStrike" spc="-1">
              <a:latin typeface="Arial"/>
            </a:endParaRPr>
          </a:p>
          <a:p>
            <a:pPr algn="ctr">
              <a:lnSpc>
                <a:spcPct val="100000"/>
              </a:lnSpc>
            </a:pPr>
            <a:r>
              <a:rPr lang="en-IE" sz="2600" b="0" strike="noStrike" spc="-1">
                <a:solidFill>
                  <a:srgbClr val="DDDDDD"/>
                </a:solidFill>
                <a:latin typeface="Calibri"/>
                <a:ea typeface="DejaVu Sans"/>
              </a:rPr>
              <a:t>Harnessing Digital Technologies to Transform Understanding of Ogham Writing, </a:t>
            </a:r>
            <a:br/>
            <a:r>
              <a:rPr lang="en-IE" sz="2600" b="0" strike="noStrike" spc="-1">
                <a:solidFill>
                  <a:srgbClr val="DDDDDD"/>
                </a:solidFill>
                <a:latin typeface="Calibri"/>
                <a:ea typeface="DejaVu Sans"/>
              </a:rPr>
              <a:t>from the 4</a:t>
            </a:r>
            <a:r>
              <a:rPr lang="en-IE" sz="2600" b="0" strike="noStrike" spc="-1" baseline="30000">
                <a:solidFill>
                  <a:srgbClr val="DDDDDD"/>
                </a:solidFill>
                <a:latin typeface="Calibri"/>
                <a:ea typeface="DejaVu Sans"/>
              </a:rPr>
              <a:t>th</a:t>
            </a:r>
            <a:r>
              <a:rPr lang="en-IE" sz="2600" b="0" strike="noStrike" spc="-1">
                <a:solidFill>
                  <a:srgbClr val="DDDDDD"/>
                </a:solidFill>
                <a:latin typeface="Calibri"/>
                <a:ea typeface="DejaVu Sans"/>
              </a:rPr>
              <a:t> Century to the 21</a:t>
            </a:r>
            <a:r>
              <a:rPr lang="en-IE" sz="2600" b="0" strike="noStrike" spc="-1" baseline="30000">
                <a:solidFill>
                  <a:srgbClr val="DDDDDD"/>
                </a:solidFill>
                <a:latin typeface="Calibri"/>
                <a:ea typeface="DejaVu Sans"/>
              </a:rPr>
              <a:t>st</a:t>
            </a:r>
            <a:endParaRPr lang="en-IE" sz="2600" b="0" strike="noStrike" spc="-1">
              <a:latin typeface="Arial"/>
            </a:endParaRPr>
          </a:p>
        </p:txBody>
      </p:sp>
      <p:graphicFrame>
        <p:nvGraphicFramePr>
          <p:cNvPr id="121" name="Table 2"/>
          <p:cNvGraphicFramePr/>
          <p:nvPr/>
        </p:nvGraphicFramePr>
        <p:xfrm>
          <a:off x="3374640" y="1446840"/>
          <a:ext cx="6732720" cy="4837560"/>
        </p:xfrm>
        <a:graphic>
          <a:graphicData uri="http://schemas.openxmlformats.org/drawingml/2006/table">
            <a:tbl>
              <a:tblPr/>
              <a:tblGrid>
                <a:gridCol w="1460880">
                  <a:extLst>
                    <a:ext uri="{9D8B030D-6E8A-4147-A177-3AD203B41FA5}">
                      <a16:colId xmlns:a16="http://schemas.microsoft.com/office/drawing/2014/main" val="20000"/>
                    </a:ext>
                  </a:extLst>
                </a:gridCol>
                <a:gridCol w="5271840">
                  <a:extLst>
                    <a:ext uri="{9D8B030D-6E8A-4147-A177-3AD203B41FA5}">
                      <a16:colId xmlns:a16="http://schemas.microsoft.com/office/drawing/2014/main" val="20001"/>
                    </a:ext>
                  </a:extLst>
                </a:gridCol>
              </a:tblGrid>
              <a:tr h="2500920">
                <a:tc>
                  <a:txBody>
                    <a:bodyPr/>
                    <a:lstStyle/>
                    <a:p>
                      <a:pPr>
                        <a:lnSpc>
                          <a:spcPct val="100000"/>
                        </a:lnSpc>
                      </a:pPr>
                      <a:r>
                        <a:rPr lang="en-IE" sz="1400" b="1" strike="noStrike" spc="-1">
                          <a:solidFill>
                            <a:srgbClr val="000000"/>
                          </a:solidFill>
                          <a:latin typeface="Calibri"/>
                          <a:ea typeface="DejaVu Sans"/>
                        </a:rPr>
                        <a:t>Goals</a:t>
                      </a:r>
                      <a:endParaRPr lang="en-IE"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marL="343080" indent="-341280">
                        <a:lnSpc>
                          <a:spcPct val="100000"/>
                        </a:lnSpc>
                        <a:buClr>
                          <a:srgbClr val="000000"/>
                        </a:buClr>
                        <a:buFont typeface="Calibri Light"/>
                        <a:buAutoNum type="arabicPeriod"/>
                      </a:pPr>
                      <a:r>
                        <a:rPr lang="en-IE" sz="1400" b="0" strike="noStrike" spc="-1">
                          <a:solidFill>
                            <a:srgbClr val="000000"/>
                          </a:solidFill>
                          <a:latin typeface="Calibri"/>
                          <a:ea typeface="DejaVu Sans"/>
                        </a:rPr>
                        <a:t>Digitise (in 2D and 3D) all c.640 examples of ogham from its appearance in c. 4</a:t>
                      </a:r>
                      <a:r>
                        <a:rPr lang="en-IE" sz="1400" b="0" strike="noStrike" spc="-1" baseline="30000">
                          <a:solidFill>
                            <a:srgbClr val="000000"/>
                          </a:solidFill>
                          <a:latin typeface="Calibri"/>
                          <a:ea typeface="DejaVu Sans"/>
                        </a:rPr>
                        <a:t>th</a:t>
                      </a:r>
                      <a:r>
                        <a:rPr lang="en-IE" sz="1400" b="0" strike="noStrike" spc="-1">
                          <a:solidFill>
                            <a:srgbClr val="000000"/>
                          </a:solidFill>
                          <a:latin typeface="Calibri"/>
                          <a:ea typeface="DejaVu Sans"/>
                        </a:rPr>
                        <a:t> century CE until its modern revival c.1850</a:t>
                      </a:r>
                      <a:endParaRPr lang="en-IE" sz="1400" b="0" strike="noStrike" spc="-1">
                        <a:latin typeface="Arial"/>
                      </a:endParaRPr>
                    </a:p>
                    <a:p>
                      <a:pPr marL="343080" indent="-341280">
                        <a:lnSpc>
                          <a:spcPct val="100000"/>
                        </a:lnSpc>
                        <a:buClr>
                          <a:srgbClr val="000000"/>
                        </a:buClr>
                        <a:buFont typeface="Calibri Light"/>
                        <a:buAutoNum type="arabicPeriod"/>
                      </a:pPr>
                      <a:r>
                        <a:rPr lang="en-IE" sz="1400" b="0" strike="noStrike" spc="-1">
                          <a:solidFill>
                            <a:srgbClr val="000000"/>
                          </a:solidFill>
                          <a:latin typeface="Calibri"/>
                          <a:ea typeface="DejaVu Sans"/>
                        </a:rPr>
                        <a:t>Develop an online corpus of ogham based on the existing database of ogham stones in Ireland (</a:t>
                      </a:r>
                      <a:r>
                        <a:rPr lang="en-IE" sz="1400" b="0" i="1" strike="noStrike" spc="-1">
                          <a:solidFill>
                            <a:srgbClr val="000000"/>
                          </a:solidFill>
                          <a:latin typeface="Calibri"/>
                          <a:ea typeface="DejaVu Sans"/>
                        </a:rPr>
                        <a:t>Ogham in 3D - </a:t>
                      </a:r>
                      <a:r>
                        <a:rPr lang="en-IE" sz="1400" b="0" i="1" u="sng" strike="noStrike" spc="-1">
                          <a:solidFill>
                            <a:srgbClr val="0000FF"/>
                          </a:solidFill>
                          <a:uFillTx/>
                          <a:latin typeface="Calibri"/>
                          <a:ea typeface="DejaVu Sans"/>
                          <a:hlinkClick r:id="rId4"/>
                        </a:rPr>
                        <a:t>https://ogham.celt.dias.ie</a:t>
                      </a:r>
                      <a:r>
                        <a:rPr lang="en-IE" sz="1400" b="0" strike="noStrike" spc="-1">
                          <a:solidFill>
                            <a:srgbClr val="000000"/>
                          </a:solidFill>
                          <a:latin typeface="Calibri"/>
                          <a:ea typeface="DejaVu Sans"/>
                        </a:rPr>
                        <a:t>) but extending the scope to ogham outside Ireland and </a:t>
                      </a:r>
                      <a:r>
                        <a:rPr lang="en-IE" sz="1400" b="0" strike="noStrike" spc="-1">
                          <a:solidFill>
                            <a:srgbClr val="000000"/>
                          </a:solidFill>
                          <a:latin typeface="Calibri"/>
                          <a:ea typeface="Microsoft YaHei"/>
                        </a:rPr>
                        <a:t>beyond stone monuments to include portable objects, graffiti, and manuscripts</a:t>
                      </a:r>
                      <a:endParaRPr lang="en-IE" sz="1400" b="0" strike="noStrike" spc="-1">
                        <a:latin typeface="Arial"/>
                      </a:endParaRPr>
                    </a:p>
                    <a:p>
                      <a:pPr marL="343080" indent="-341280">
                        <a:lnSpc>
                          <a:spcPct val="100000"/>
                        </a:lnSpc>
                        <a:buClr>
                          <a:srgbClr val="000000"/>
                        </a:buClr>
                        <a:buFont typeface="Calibri Light"/>
                        <a:buAutoNum type="arabicPeriod"/>
                      </a:pPr>
                      <a:r>
                        <a:rPr lang="en-IE" sz="1400" b="0" strike="noStrike" spc="-1">
                          <a:solidFill>
                            <a:srgbClr val="000000"/>
                          </a:solidFill>
                          <a:latin typeface="Calibri"/>
                          <a:ea typeface="Microsoft YaHei"/>
                        </a:rPr>
                        <a:t>U</a:t>
                      </a:r>
                      <a:r>
                        <a:rPr lang="en-IE" sz="1400" b="0" strike="noStrike" spc="-1">
                          <a:solidFill>
                            <a:srgbClr val="000000"/>
                          </a:solidFill>
                          <a:latin typeface="Calibri"/>
                          <a:ea typeface="DejaVu Sans"/>
                        </a:rPr>
                        <a:t>tilise digital tools for epigraphic and linguistic analysis </a:t>
                      </a:r>
                      <a:endParaRPr lang="en-IE" sz="1400" b="0" strike="noStrike" spc="-1">
                        <a:latin typeface="Arial"/>
                      </a:endParaRPr>
                    </a:p>
                    <a:p>
                      <a:pPr marL="343080" indent="-341280">
                        <a:lnSpc>
                          <a:spcPct val="100000"/>
                        </a:lnSpc>
                        <a:buClr>
                          <a:srgbClr val="000000"/>
                        </a:buClr>
                        <a:buFont typeface="Calibri Light"/>
                        <a:buAutoNum type="arabicPeriod"/>
                      </a:pPr>
                      <a:r>
                        <a:rPr lang="en-IE" sz="1400" b="0" strike="noStrike" spc="-1">
                          <a:solidFill>
                            <a:srgbClr val="000000"/>
                          </a:solidFill>
                          <a:latin typeface="Calibri"/>
                          <a:ea typeface="DejaVu Sans"/>
                        </a:rPr>
                        <a:t>Gain new insights into ogham (history, development, use, language change…) </a:t>
                      </a:r>
                      <a:endParaRPr lang="en-IE" sz="1400" b="0" strike="noStrike" spc="-1">
                        <a:latin typeface="Arial"/>
                      </a:endParaRPr>
                    </a:p>
                    <a:p>
                      <a:pPr marL="343080" indent="-341280">
                        <a:lnSpc>
                          <a:spcPct val="100000"/>
                        </a:lnSpc>
                        <a:buClr>
                          <a:srgbClr val="000000"/>
                        </a:buClr>
                        <a:buFont typeface="Calibri Light"/>
                        <a:buAutoNum type="arabicPeriod"/>
                      </a:pPr>
                      <a:r>
                        <a:rPr lang="en-IE" sz="1400" b="0" strike="noStrike" spc="-1">
                          <a:solidFill>
                            <a:srgbClr val="000000"/>
                          </a:solidFill>
                          <a:latin typeface="Calibri"/>
                          <a:ea typeface="DejaVu Sans"/>
                        </a:rPr>
                        <a:t>Engage with other digital epigraphy projects regarding standards and interoperability</a:t>
                      </a:r>
                      <a:endParaRPr lang="en-IE"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0"/>
                  </a:ext>
                </a:extLst>
              </a:tr>
              <a:tr h="887400">
                <a:tc>
                  <a:txBody>
                    <a:bodyPr/>
                    <a:lstStyle/>
                    <a:p>
                      <a:pPr>
                        <a:lnSpc>
                          <a:spcPct val="100000"/>
                        </a:lnSpc>
                      </a:pPr>
                      <a:r>
                        <a:rPr lang="en-IE" sz="1400" b="1" strike="noStrike" spc="-1">
                          <a:solidFill>
                            <a:srgbClr val="000000"/>
                          </a:solidFill>
                          <a:latin typeface="Calibri"/>
                          <a:ea typeface="DejaVu Sans"/>
                        </a:rPr>
                        <a:t>Researchers</a:t>
                      </a:r>
                      <a:endParaRPr lang="en-IE"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IE" sz="1400" b="0" strike="noStrike" spc="-9">
                          <a:solidFill>
                            <a:srgbClr val="000000"/>
                          </a:solidFill>
                          <a:latin typeface="Calibri"/>
                          <a:ea typeface="DejaVu Sans"/>
                        </a:rPr>
                        <a:t>Prof Katherine Forsyth (PI UK), Prof David Stifter (PI IRE)</a:t>
                      </a:r>
                      <a:endParaRPr lang="en-IE" sz="1400" b="0" strike="noStrike" spc="-1">
                        <a:latin typeface="Arial"/>
                      </a:endParaRPr>
                    </a:p>
                    <a:p>
                      <a:pPr>
                        <a:lnSpc>
                          <a:spcPct val="100000"/>
                        </a:lnSpc>
                      </a:pPr>
                      <a:r>
                        <a:rPr lang="en-IE" sz="1400" b="0" strike="noStrike" spc="-9">
                          <a:solidFill>
                            <a:srgbClr val="000000"/>
                          </a:solidFill>
                          <a:latin typeface="Calibri"/>
                          <a:ea typeface="DejaVu Sans"/>
                        </a:rPr>
                        <a:t>Dr Deborah Hayden (CI IRE)</a:t>
                      </a:r>
                      <a:endParaRPr lang="en-IE" sz="1400" b="0" strike="noStrike" spc="-1">
                        <a:latin typeface="Arial"/>
                      </a:endParaRPr>
                    </a:p>
                    <a:p>
                      <a:pPr>
                        <a:lnSpc>
                          <a:spcPct val="100000"/>
                        </a:lnSpc>
                      </a:pPr>
                      <a:r>
                        <a:rPr lang="en-IE" sz="1400" b="0" strike="noStrike" spc="-9">
                          <a:solidFill>
                            <a:srgbClr val="000000"/>
                          </a:solidFill>
                          <a:latin typeface="Calibri"/>
                          <a:ea typeface="DejaVu Sans"/>
                        </a:rPr>
                        <a:t>Dr Megan Kasten (UK), Dr Nora White (IRE)</a:t>
                      </a:r>
                      <a:endParaRPr lang="en-IE" sz="1400" b="0" strike="noStrike" spc="-1">
                        <a:latin typeface="Arial"/>
                      </a:endParaRPr>
                    </a:p>
                    <a:p>
                      <a:pPr>
                        <a:lnSpc>
                          <a:spcPct val="100000"/>
                        </a:lnSpc>
                      </a:pPr>
                      <a:r>
                        <a:rPr lang="en-IE" sz="1400" b="0" strike="noStrike" spc="-9">
                          <a:solidFill>
                            <a:srgbClr val="000000"/>
                          </a:solidFill>
                          <a:latin typeface="Calibri"/>
                          <a:ea typeface="Calibri-Bold"/>
                        </a:rPr>
                        <a:t>Dr Luca Guariento, Digital Officer (UK)</a:t>
                      </a:r>
                      <a:endParaRPr lang="en-IE"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1"/>
                  </a:ext>
                </a:extLst>
              </a:tr>
              <a:tr h="487080">
                <a:tc>
                  <a:txBody>
                    <a:bodyPr/>
                    <a:lstStyle/>
                    <a:p>
                      <a:pPr>
                        <a:lnSpc>
                          <a:spcPct val="100000"/>
                        </a:lnSpc>
                      </a:pPr>
                      <a:r>
                        <a:rPr lang="en-IE" sz="1400" b="1" strike="noStrike" spc="-1">
                          <a:solidFill>
                            <a:srgbClr val="000000"/>
                          </a:solidFill>
                          <a:latin typeface="Calibri"/>
                          <a:ea typeface="DejaVu Sans"/>
                        </a:rPr>
                        <a:t>Universities</a:t>
                      </a:r>
                      <a:endParaRPr lang="en-IE"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IE" sz="1400" b="0" strike="noStrike" spc="-1">
                          <a:solidFill>
                            <a:srgbClr val="000000"/>
                          </a:solidFill>
                          <a:latin typeface="Calibri"/>
                          <a:ea typeface="DejaVu Sans"/>
                        </a:rPr>
                        <a:t>University of Glasgow (UK)</a:t>
                      </a:r>
                      <a:endParaRPr lang="en-IE" sz="1400" b="0" strike="noStrike" spc="-1">
                        <a:latin typeface="Arial"/>
                      </a:endParaRPr>
                    </a:p>
                    <a:p>
                      <a:pPr>
                        <a:lnSpc>
                          <a:spcPct val="100000"/>
                        </a:lnSpc>
                      </a:pPr>
                      <a:r>
                        <a:rPr lang="en-IE" sz="1400" b="0" strike="noStrike" spc="-1">
                          <a:solidFill>
                            <a:srgbClr val="000000"/>
                          </a:solidFill>
                          <a:latin typeface="Calibri"/>
                          <a:ea typeface="DejaVu Sans"/>
                        </a:rPr>
                        <a:t>Maynooth University (IRE)</a:t>
                      </a:r>
                      <a:endParaRPr lang="en-IE"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2"/>
                  </a:ext>
                </a:extLst>
              </a:tr>
              <a:tr h="284040">
                <a:tc>
                  <a:txBody>
                    <a:bodyPr/>
                    <a:lstStyle/>
                    <a:p>
                      <a:pPr>
                        <a:lnSpc>
                          <a:spcPct val="100000"/>
                        </a:lnSpc>
                      </a:pPr>
                      <a:r>
                        <a:rPr lang="en-IE" sz="1400" b="1" strike="noStrike" spc="-1">
                          <a:solidFill>
                            <a:srgbClr val="000000"/>
                          </a:solidFill>
                          <a:latin typeface="Calibri"/>
                          <a:ea typeface="DejaVu Sans"/>
                        </a:rPr>
                        <a:t>Date</a:t>
                      </a:r>
                      <a:endParaRPr lang="en-IE"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IE" sz="1400" b="0" strike="noStrike" spc="-1">
                          <a:solidFill>
                            <a:srgbClr val="000000"/>
                          </a:solidFill>
                          <a:latin typeface="Calibri"/>
                          <a:ea typeface="DejaVu Sans"/>
                        </a:rPr>
                        <a:t>1 Aug 2021 – 31 July 2024</a:t>
                      </a:r>
                      <a:endParaRPr lang="en-IE"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3"/>
                  </a:ext>
                </a:extLst>
              </a:tr>
              <a:tr h="417960">
                <a:tc>
                  <a:txBody>
                    <a:bodyPr/>
                    <a:lstStyle/>
                    <a:p>
                      <a:pPr>
                        <a:lnSpc>
                          <a:spcPct val="100000"/>
                        </a:lnSpc>
                      </a:pPr>
                      <a:r>
                        <a:rPr lang="en-IE" sz="1400" b="1" strike="noStrike" spc="-1">
                          <a:solidFill>
                            <a:srgbClr val="000000"/>
                          </a:solidFill>
                          <a:latin typeface="Calibri"/>
                          <a:ea typeface="DejaVu Sans"/>
                        </a:rPr>
                        <a:t>Funders</a:t>
                      </a:r>
                      <a:endParaRPr lang="en-IE"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nSpc>
                          <a:spcPct val="100000"/>
                        </a:lnSpc>
                      </a:pPr>
                      <a:r>
                        <a:rPr lang="en-IE" sz="1400" b="0" strike="noStrike" spc="-1">
                          <a:solidFill>
                            <a:srgbClr val="000000"/>
                          </a:solidFill>
                          <a:latin typeface="Calibri"/>
                          <a:ea typeface="DejaVu Sans"/>
                        </a:rPr>
                        <a:t>AHRC, IRC</a:t>
                      </a:r>
                      <a:endParaRPr lang="en-IE" sz="14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4"/>
                  </a:ext>
                </a:extLst>
              </a:tr>
            </a:tbl>
          </a:graphicData>
        </a:graphic>
      </p:graphicFrame>
      <p:sp>
        <p:nvSpPr>
          <p:cNvPr id="122" name="CustomShape 3"/>
          <p:cNvSpPr/>
          <p:nvPr/>
        </p:nvSpPr>
        <p:spPr>
          <a:xfrm rot="5400000">
            <a:off x="11014200" y="-366840"/>
            <a:ext cx="1106640" cy="1670400"/>
          </a:xfrm>
          <a:prstGeom prst="rect">
            <a:avLst/>
          </a:prstGeom>
          <a:noFill/>
          <a:ln>
            <a:noFill/>
          </a:ln>
        </p:spPr>
        <p:style>
          <a:lnRef idx="0">
            <a:scrgbClr r="0" g="0" b="0"/>
          </a:lnRef>
          <a:fillRef idx="0">
            <a:scrgbClr r="0" g="0" b="0"/>
          </a:fillRef>
          <a:effectRef idx="0">
            <a:scrgbClr r="0" g="0" b="0"/>
          </a:effectRef>
          <a:fontRef idx="minor"/>
        </p:style>
        <p:txBody>
          <a:bodyPr rot="16200000" vert="vert270" lIns="45000" tIns="90000" rIns="45000" bIns="90000"/>
          <a:lstStyle/>
          <a:p>
            <a:pPr>
              <a:lnSpc>
                <a:spcPct val="100000"/>
              </a:lnSpc>
            </a:pPr>
            <a:r>
              <a:rPr lang="en-IE" sz="3600" b="1" strike="noStrike" spc="-1">
                <a:solidFill>
                  <a:srgbClr val="FFFFFF"/>
                </a:solidFill>
                <a:latin typeface="Calibri"/>
                <a:ea typeface="DejaVu Sans"/>
              </a:rPr>
              <a:t>ᚑᚌ(ᚆ)ᚐᚋ</a:t>
            </a:r>
            <a:endParaRPr lang="en-IE" sz="3600" b="0" strike="noStrike" spc="-1">
              <a:latin typeface="Arial"/>
            </a:endParaRPr>
          </a:p>
        </p:txBody>
      </p:sp>
      <p:pic>
        <p:nvPicPr>
          <p:cNvPr id="123" name="Grafik 2"/>
          <p:cNvPicPr/>
          <p:nvPr/>
        </p:nvPicPr>
        <p:blipFill>
          <a:blip r:embed="rId5"/>
          <a:stretch/>
        </p:blipFill>
        <p:spPr>
          <a:xfrm>
            <a:off x="6966000" y="5547960"/>
            <a:ext cx="1902960" cy="390240"/>
          </a:xfrm>
          <a:prstGeom prst="rect">
            <a:avLst/>
          </a:prstGeom>
          <a:ln>
            <a:noFill/>
          </a:ln>
        </p:spPr>
      </p:pic>
      <p:pic>
        <p:nvPicPr>
          <p:cNvPr id="124" name="Picture 13"/>
          <p:cNvPicPr/>
          <p:nvPr/>
        </p:nvPicPr>
        <p:blipFill>
          <a:blip r:embed="rId6"/>
          <a:stretch/>
        </p:blipFill>
        <p:spPr>
          <a:xfrm>
            <a:off x="8982360" y="5334120"/>
            <a:ext cx="671400" cy="671400"/>
          </a:xfrm>
          <a:prstGeom prst="rect">
            <a:avLst/>
          </a:prstGeom>
          <a:ln>
            <a:noFill/>
          </a:ln>
        </p:spPr>
      </p:pic>
      <p:sp>
        <p:nvSpPr>
          <p:cNvPr id="125" name="CustomShape 4"/>
          <p:cNvSpPr/>
          <p:nvPr/>
        </p:nvSpPr>
        <p:spPr>
          <a:xfrm>
            <a:off x="7560000" y="6408000"/>
            <a:ext cx="4481280" cy="39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IE" sz="1500" b="0" strike="noStrike" spc="-1">
                <a:solidFill>
                  <a:srgbClr val="FFFFFF"/>
                </a:solidFill>
                <a:latin typeface="Calibri"/>
                <a:ea typeface="DejaVu Sans"/>
              </a:rPr>
              <a:t>Epigraphy.info Workshop VI </a:t>
            </a:r>
            <a:r>
              <a:rPr lang="en-IE" sz="1500" b="0" strike="noStrike" spc="-1">
                <a:solidFill>
                  <a:srgbClr val="808080"/>
                </a:solidFill>
                <a:latin typeface="Calibri"/>
                <a:ea typeface="DejaVu Sans"/>
              </a:rPr>
              <a:t> · October 20th-22nd, 2021</a:t>
            </a:r>
            <a:endParaRPr lang="en-IE" sz="1500" b="0" strike="noStrike" spc="-1">
              <a:latin typeface="Arial"/>
            </a:endParaRPr>
          </a:p>
        </p:txBody>
      </p:sp>
      <p:pic>
        <p:nvPicPr>
          <p:cNvPr id="126" name="Picture 4"/>
          <p:cNvPicPr/>
          <p:nvPr/>
        </p:nvPicPr>
        <p:blipFill>
          <a:blip r:embed="rId7"/>
          <a:stretch/>
        </p:blipFill>
        <p:spPr>
          <a:xfrm>
            <a:off x="3764520" y="6373080"/>
            <a:ext cx="914760" cy="385920"/>
          </a:xfrm>
          <a:prstGeom prst="rect">
            <a:avLst/>
          </a:prstGeom>
          <a:ln>
            <a:noFill/>
          </a:ln>
        </p:spPr>
      </p:pic>
      <p:pic>
        <p:nvPicPr>
          <p:cNvPr id="127" name="Picture 6"/>
          <p:cNvPicPr/>
          <p:nvPr/>
        </p:nvPicPr>
        <p:blipFill>
          <a:blip r:embed="rId8"/>
          <a:stretch/>
        </p:blipFill>
        <p:spPr>
          <a:xfrm>
            <a:off x="4933800" y="6337440"/>
            <a:ext cx="1354680" cy="420120"/>
          </a:xfrm>
          <a:prstGeom prst="rect">
            <a:avLst/>
          </a:prstGeom>
          <a:ln>
            <a:noFill/>
          </a:ln>
        </p:spPr>
      </p:pic>
      <p:pic>
        <p:nvPicPr>
          <p:cNvPr id="128" name="Grafik 10"/>
          <p:cNvPicPr/>
          <p:nvPr/>
        </p:nvPicPr>
        <p:blipFill>
          <a:blip r:embed="rId9"/>
          <a:srcRect l="27802" t="6047" r="27933" b="6047"/>
          <a:stretch/>
        </p:blipFill>
        <p:spPr>
          <a:xfrm>
            <a:off x="10368000" y="1359000"/>
            <a:ext cx="1478520" cy="4904640"/>
          </a:xfrm>
          <a:prstGeom prst="rect">
            <a:avLst/>
          </a:prstGeom>
          <a:ln>
            <a:noFill/>
          </a:ln>
        </p:spPr>
      </p:pic>
      <p:sp>
        <p:nvSpPr>
          <p:cNvPr id="129" name="CustomShape 5"/>
          <p:cNvSpPr/>
          <p:nvPr/>
        </p:nvSpPr>
        <p:spPr>
          <a:xfrm>
            <a:off x="10010160" y="6236640"/>
            <a:ext cx="2085480" cy="24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IE" sz="1000" b="0" strike="noStrike" spc="-1">
                <a:solidFill>
                  <a:srgbClr val="FFFFFF"/>
                </a:solidFill>
                <a:latin typeface="Calibri"/>
                <a:ea typeface="DejaVu Sans"/>
              </a:rPr>
              <a:t>© National Museum of Ireland</a:t>
            </a:r>
            <a:endParaRPr lang="en-IE" sz="10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8413920" y="6375240"/>
            <a:ext cx="3607560" cy="302040"/>
          </a:xfrm>
          <a:prstGeom prst="rect">
            <a:avLst/>
          </a:prstGeom>
          <a:noFill/>
          <a:ln>
            <a:noFill/>
          </a:ln>
        </p:spPr>
        <p:style>
          <a:lnRef idx="0">
            <a:scrgbClr r="0" g="0" b="0"/>
          </a:lnRef>
          <a:fillRef idx="0">
            <a:scrgbClr r="0" g="0" b="0"/>
          </a:fillRef>
          <a:effectRef idx="0">
            <a:scrgbClr r="0" g="0" b="0"/>
          </a:effectRef>
          <a:fontRef idx="minor"/>
        </p:style>
      </p:sp>
      <p:sp>
        <p:nvSpPr>
          <p:cNvPr id="131" name="CustomShape 2"/>
          <p:cNvSpPr/>
          <p:nvPr/>
        </p:nvSpPr>
        <p:spPr>
          <a:xfrm>
            <a:off x="72000" y="5232960"/>
            <a:ext cx="1608120" cy="453960"/>
          </a:xfrm>
          <a:prstGeom prst="rect">
            <a:avLst/>
          </a:prstGeom>
          <a:noFill/>
          <a:ln>
            <a:noFill/>
          </a:ln>
        </p:spPr>
        <p:style>
          <a:lnRef idx="0">
            <a:scrgbClr r="0" g="0" b="0"/>
          </a:lnRef>
          <a:fillRef idx="0">
            <a:scrgbClr r="0" g="0" b="0"/>
          </a:fillRef>
          <a:effectRef idx="0">
            <a:scrgbClr r="0" g="0" b="0"/>
          </a:effectRef>
          <a:fontRef idx="minor"/>
        </p:style>
      </p:sp>
      <p:sp>
        <p:nvSpPr>
          <p:cNvPr id="132" name="CustomShape 3"/>
          <p:cNvSpPr/>
          <p:nvPr/>
        </p:nvSpPr>
        <p:spPr>
          <a:xfrm>
            <a:off x="7704000" y="6518880"/>
            <a:ext cx="4487040" cy="33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IE" sz="1500" b="0" strike="noStrike" spc="-1">
                <a:solidFill>
                  <a:srgbClr val="FFFFFF"/>
                </a:solidFill>
                <a:latin typeface="Calibri"/>
                <a:ea typeface="DejaVu Sans"/>
              </a:rPr>
              <a:t>Epigraphy.info Workshop VI </a:t>
            </a:r>
            <a:r>
              <a:rPr lang="en-IE" sz="1500" b="0" strike="noStrike" spc="-1">
                <a:solidFill>
                  <a:srgbClr val="808080"/>
                </a:solidFill>
                <a:latin typeface="Calibri"/>
                <a:ea typeface="DejaVu Sans"/>
              </a:rPr>
              <a:t> · October 20th-22nd, 2021</a:t>
            </a:r>
            <a:endParaRPr lang="en-IE" sz="1500" b="0" strike="noStrike" spc="-1">
              <a:latin typeface="Arial"/>
            </a:endParaRPr>
          </a:p>
        </p:txBody>
      </p:sp>
      <p:pic>
        <p:nvPicPr>
          <p:cNvPr id="133" name="Picture 176"/>
          <p:cNvPicPr/>
          <p:nvPr/>
        </p:nvPicPr>
        <p:blipFill>
          <a:blip r:embed="rId2"/>
          <a:stretch/>
        </p:blipFill>
        <p:spPr>
          <a:xfrm>
            <a:off x="2388600" y="2232720"/>
            <a:ext cx="2849400" cy="4030920"/>
          </a:xfrm>
          <a:prstGeom prst="rect">
            <a:avLst/>
          </a:prstGeom>
          <a:ln>
            <a:noFill/>
          </a:ln>
        </p:spPr>
      </p:pic>
      <p:pic>
        <p:nvPicPr>
          <p:cNvPr id="134" name="Picture 177"/>
          <p:cNvPicPr/>
          <p:nvPr/>
        </p:nvPicPr>
        <p:blipFill>
          <a:blip r:embed="rId3"/>
          <a:stretch/>
        </p:blipFill>
        <p:spPr>
          <a:xfrm>
            <a:off x="210960" y="2232000"/>
            <a:ext cx="2849400" cy="4031280"/>
          </a:xfrm>
          <a:prstGeom prst="rect">
            <a:avLst/>
          </a:prstGeom>
          <a:ln>
            <a:noFill/>
          </a:ln>
        </p:spPr>
      </p:pic>
      <p:sp>
        <p:nvSpPr>
          <p:cNvPr id="135" name="CustomShape 4"/>
          <p:cNvSpPr/>
          <p:nvPr/>
        </p:nvSpPr>
        <p:spPr>
          <a:xfrm>
            <a:off x="5493600" y="3979800"/>
            <a:ext cx="3528360" cy="1275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en-IE" sz="1400" b="0" strike="noStrike" spc="-1">
                <a:solidFill>
                  <a:srgbClr val="FFFFFF"/>
                </a:solidFill>
                <a:latin typeface="Calibri"/>
                <a:ea typeface="Calibri"/>
              </a:rPr>
              <a:t>The OG(H)AM project will promote understanding of the complexity and time-depth of </a:t>
            </a:r>
            <a:r>
              <a:rPr lang="en-IE" sz="1400" b="1" strike="noStrike" spc="-1">
                <a:solidFill>
                  <a:srgbClr val="FFFFFF"/>
                </a:solidFill>
                <a:latin typeface="Calibri"/>
                <a:ea typeface="Calibri-Bold"/>
              </a:rPr>
              <a:t>migration and multi-cultural exchange </a:t>
            </a:r>
            <a:r>
              <a:rPr lang="en-IE" sz="1400" b="0" strike="noStrike" spc="-1">
                <a:solidFill>
                  <a:srgbClr val="FFFFFF"/>
                </a:solidFill>
                <a:latin typeface="Calibri"/>
                <a:ea typeface="Arial"/>
              </a:rPr>
              <a:t>between Britain, Ireland and Man, and greater awareness of the three islands’ common cultural inheritance and interconnectedness.</a:t>
            </a:r>
            <a:endParaRPr lang="en-IE" sz="1400" b="0" strike="noStrike" spc="-1">
              <a:latin typeface="Arial"/>
            </a:endParaRPr>
          </a:p>
        </p:txBody>
      </p:sp>
      <p:sp>
        <p:nvSpPr>
          <p:cNvPr id="136" name="CustomShape 5"/>
          <p:cNvSpPr/>
          <p:nvPr/>
        </p:nvSpPr>
        <p:spPr>
          <a:xfrm>
            <a:off x="5395680" y="2507760"/>
            <a:ext cx="3698640" cy="1523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IE" sz="1400" b="0" strike="noStrike" spc="-1">
                <a:solidFill>
                  <a:srgbClr val="FFFFFF"/>
                </a:solidFill>
                <a:latin typeface="Calibri"/>
                <a:ea typeface="Calibri"/>
              </a:rPr>
              <a:t>In collaboration with 4 state heritage agencies and 5 national museums we will use Digital Humanities methods and tools to enhance access to, understanding of, and engagement with, a unique </a:t>
            </a:r>
            <a:r>
              <a:rPr lang="en-IE" sz="1400" b="1" strike="noStrike" spc="-1">
                <a:solidFill>
                  <a:srgbClr val="FFFFFF"/>
                </a:solidFill>
                <a:latin typeface="Calibri"/>
                <a:ea typeface="Calibri"/>
              </a:rPr>
              <a:t>cultural heritage </a:t>
            </a:r>
            <a:r>
              <a:rPr lang="en-IE" sz="1400" b="0" strike="noStrike" spc="-1">
                <a:solidFill>
                  <a:srgbClr val="FFFFFF"/>
                </a:solidFill>
                <a:latin typeface="Calibri"/>
                <a:ea typeface="Calibri"/>
              </a:rPr>
              <a:t>which spans all six nations of Britain, Ireland and Man.</a:t>
            </a:r>
            <a:endParaRPr lang="en-IE" sz="1400" b="0" strike="noStrike" spc="-1">
              <a:latin typeface="Arial"/>
            </a:endParaRPr>
          </a:p>
          <a:p>
            <a:pPr>
              <a:lnSpc>
                <a:spcPct val="100000"/>
              </a:lnSpc>
            </a:pPr>
            <a:endParaRPr lang="en-IE" sz="1400" b="0" strike="noStrike" spc="-1">
              <a:latin typeface="Arial"/>
            </a:endParaRPr>
          </a:p>
        </p:txBody>
      </p:sp>
      <p:sp>
        <p:nvSpPr>
          <p:cNvPr id="137" name="CustomShape 6"/>
          <p:cNvSpPr/>
          <p:nvPr/>
        </p:nvSpPr>
        <p:spPr>
          <a:xfrm>
            <a:off x="4387320" y="0"/>
            <a:ext cx="2092320" cy="54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IE" sz="3600" b="0" strike="noStrike" spc="-1">
                <a:solidFill>
                  <a:srgbClr val="CCCCCC"/>
                </a:solidFill>
                <a:latin typeface="Calibri"/>
                <a:ea typeface="DejaVu Sans"/>
              </a:rPr>
              <a:t>OG(H)AM </a:t>
            </a:r>
            <a:endParaRPr lang="en-IE" sz="3600" b="0" strike="noStrike" spc="-1">
              <a:latin typeface="Arial"/>
            </a:endParaRPr>
          </a:p>
        </p:txBody>
      </p:sp>
      <p:sp>
        <p:nvSpPr>
          <p:cNvPr id="138" name="CustomShape 7"/>
          <p:cNvSpPr/>
          <p:nvPr/>
        </p:nvSpPr>
        <p:spPr>
          <a:xfrm>
            <a:off x="75240" y="615960"/>
            <a:ext cx="6404400" cy="14032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fontScale="92500" lnSpcReduction="20000"/>
          </a:bodyPr>
          <a:lstStyle/>
          <a:p>
            <a:pPr>
              <a:lnSpc>
                <a:spcPct val="100000"/>
              </a:lnSpc>
            </a:pPr>
            <a:r>
              <a:rPr lang="en-IE" sz="1400" b="0" strike="noStrike" spc="-1" dirty="0">
                <a:solidFill>
                  <a:srgbClr val="FFFFFF"/>
                </a:solidFill>
                <a:latin typeface="Calibri"/>
                <a:ea typeface="Arial"/>
              </a:rPr>
              <a:t>Ogham is the earliest written evidence for the language </a:t>
            </a:r>
            <a:r>
              <a:rPr lang="en-IE" sz="1400" b="0" strike="noStrike" spc="-1" dirty="0">
                <a:solidFill>
                  <a:srgbClr val="FFFFFF"/>
                </a:solidFill>
                <a:latin typeface="Calibri"/>
                <a:ea typeface="Calibri"/>
              </a:rPr>
              <a:t>ancestral to Modern Irish, Scottish Gaelic and Manx. The archaic stage of the language preserved gives Ogham importance for the study of CELTIC languages, especially ONOMASTICS, and INDO-EUROPEAN Studies more generally.</a:t>
            </a:r>
            <a:endParaRPr lang="en-IE" sz="1400" b="0" strike="noStrike" spc="-1" dirty="0">
              <a:latin typeface="Arial"/>
            </a:endParaRPr>
          </a:p>
          <a:p>
            <a:pPr>
              <a:lnSpc>
                <a:spcPct val="100000"/>
              </a:lnSpc>
            </a:pPr>
            <a:endParaRPr lang="en-IE" sz="1400" b="0" strike="noStrike" spc="-1" dirty="0">
              <a:latin typeface="Arial"/>
            </a:endParaRPr>
          </a:p>
          <a:p>
            <a:pPr>
              <a:lnSpc>
                <a:spcPct val="100000"/>
              </a:lnSpc>
            </a:pPr>
            <a:r>
              <a:rPr lang="en-IE" sz="1400" b="0" strike="noStrike" spc="-1" dirty="0">
                <a:solidFill>
                  <a:srgbClr val="FFFFFF"/>
                </a:solidFill>
                <a:latin typeface="Calibri"/>
                <a:ea typeface="Arial"/>
              </a:rPr>
              <a:t>Ogham's extremely unusual nature makes it of particular COMPARATIVE INTEREST to EPIGRAPHY (including RUNOLOGY), GRAPHOLINGUISTICS (the study of writing systems), LITERACY studies, and the history of CRYPTOGRAPHY.</a:t>
            </a:r>
            <a:endParaRPr lang="en-IE" sz="1400" b="0" strike="noStrike" spc="-1" dirty="0">
              <a:latin typeface="Arial"/>
            </a:endParaRPr>
          </a:p>
        </p:txBody>
      </p:sp>
      <p:pic>
        <p:nvPicPr>
          <p:cNvPr id="139" name="Grafik 5"/>
          <p:cNvPicPr/>
          <p:nvPr/>
        </p:nvPicPr>
        <p:blipFill>
          <a:blip r:embed="rId4"/>
          <a:srcRect l="9925" t="44058" r="9012" b="40273"/>
          <a:stretch/>
        </p:blipFill>
        <p:spPr>
          <a:xfrm>
            <a:off x="7537320" y="5831640"/>
            <a:ext cx="4618080" cy="668160"/>
          </a:xfrm>
          <a:prstGeom prst="rect">
            <a:avLst/>
          </a:prstGeom>
          <a:ln>
            <a:noFill/>
          </a:ln>
        </p:spPr>
      </p:pic>
      <p:sp>
        <p:nvSpPr>
          <p:cNvPr id="140" name="CustomShape 8"/>
          <p:cNvSpPr/>
          <p:nvPr/>
        </p:nvSpPr>
        <p:spPr>
          <a:xfrm>
            <a:off x="7369920" y="5548320"/>
            <a:ext cx="2349360" cy="271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IE" sz="1200" b="0" strike="noStrike" spc="-1">
                <a:solidFill>
                  <a:srgbClr val="FFFFFF"/>
                </a:solidFill>
                <a:latin typeface="Calibri"/>
                <a:ea typeface="DejaVu Sans"/>
              </a:rPr>
              <a:t>© National Museum of Scotland</a:t>
            </a:r>
            <a:endParaRPr lang="en-IE" sz="1200" b="0" strike="noStrike" spc="-1">
              <a:latin typeface="Arial"/>
            </a:endParaRPr>
          </a:p>
        </p:txBody>
      </p:sp>
      <p:pic>
        <p:nvPicPr>
          <p:cNvPr id="141" name="Grafik 8"/>
          <p:cNvPicPr/>
          <p:nvPr/>
        </p:nvPicPr>
        <p:blipFill>
          <a:blip r:embed="rId5"/>
          <a:srcRect l="6314" r="5195" b="46241"/>
          <a:stretch/>
        </p:blipFill>
        <p:spPr>
          <a:xfrm>
            <a:off x="9526320" y="4876560"/>
            <a:ext cx="2592720" cy="711720"/>
          </a:xfrm>
          <a:prstGeom prst="rect">
            <a:avLst/>
          </a:prstGeom>
          <a:ln>
            <a:noFill/>
          </a:ln>
        </p:spPr>
      </p:pic>
      <p:pic>
        <p:nvPicPr>
          <p:cNvPr id="142" name="Picture 32"/>
          <p:cNvPicPr/>
          <p:nvPr/>
        </p:nvPicPr>
        <p:blipFill>
          <a:blip r:embed="rId6"/>
          <a:stretch/>
        </p:blipFill>
        <p:spPr>
          <a:xfrm>
            <a:off x="5648040" y="5547960"/>
            <a:ext cx="1726920" cy="1055160"/>
          </a:xfrm>
          <a:prstGeom prst="rect">
            <a:avLst/>
          </a:prstGeom>
          <a:ln>
            <a:noFill/>
          </a:ln>
        </p:spPr>
      </p:pic>
      <p:pic>
        <p:nvPicPr>
          <p:cNvPr id="143" name="Picture 34"/>
          <p:cNvPicPr/>
          <p:nvPr/>
        </p:nvPicPr>
        <p:blipFill>
          <a:blip r:embed="rId7"/>
          <a:stretch/>
        </p:blipFill>
        <p:spPr>
          <a:xfrm>
            <a:off x="9094680" y="2232000"/>
            <a:ext cx="3000960" cy="2381400"/>
          </a:xfrm>
          <a:prstGeom prst="rect">
            <a:avLst/>
          </a:prstGeom>
          <a:ln>
            <a:noFill/>
          </a:ln>
        </p:spPr>
      </p:pic>
      <p:sp>
        <p:nvSpPr>
          <p:cNvPr id="144" name="CustomShape 9"/>
          <p:cNvSpPr/>
          <p:nvPr/>
        </p:nvSpPr>
        <p:spPr>
          <a:xfrm>
            <a:off x="9864000" y="4604760"/>
            <a:ext cx="2170800" cy="271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IE" sz="1200" b="0" strike="noStrike" spc="-1">
                <a:solidFill>
                  <a:srgbClr val="FFFFFF"/>
                </a:solidFill>
                <a:latin typeface="Calibri"/>
                <a:ea typeface="DejaVu Sans"/>
              </a:rPr>
              <a:t>© National Museum of Ireland</a:t>
            </a:r>
            <a:endParaRPr lang="en-IE" sz="1200" b="0" strike="noStrike" spc="-1">
              <a:latin typeface="Arial"/>
            </a:endParaRPr>
          </a:p>
        </p:txBody>
      </p:sp>
      <p:pic>
        <p:nvPicPr>
          <p:cNvPr id="145" name="Grafik 2"/>
          <p:cNvPicPr/>
          <p:nvPr/>
        </p:nvPicPr>
        <p:blipFill>
          <a:blip r:embed="rId8"/>
          <a:stretch/>
        </p:blipFill>
        <p:spPr>
          <a:xfrm>
            <a:off x="599400" y="6465240"/>
            <a:ext cx="1509840" cy="309600"/>
          </a:xfrm>
          <a:prstGeom prst="rect">
            <a:avLst/>
          </a:prstGeom>
          <a:ln>
            <a:noFill/>
          </a:ln>
        </p:spPr>
      </p:pic>
      <p:pic>
        <p:nvPicPr>
          <p:cNvPr id="146" name="Picture 13"/>
          <p:cNvPicPr/>
          <p:nvPr/>
        </p:nvPicPr>
        <p:blipFill>
          <a:blip r:embed="rId9"/>
          <a:stretch/>
        </p:blipFill>
        <p:spPr>
          <a:xfrm>
            <a:off x="2191680" y="6253200"/>
            <a:ext cx="532440" cy="532440"/>
          </a:xfrm>
          <a:prstGeom prst="rect">
            <a:avLst/>
          </a:prstGeom>
          <a:ln>
            <a:noFill/>
          </a:ln>
        </p:spPr>
      </p:pic>
      <p:pic>
        <p:nvPicPr>
          <p:cNvPr id="147" name="Picture 42"/>
          <p:cNvPicPr/>
          <p:nvPr/>
        </p:nvPicPr>
        <p:blipFill>
          <a:blip r:embed="rId10"/>
          <a:stretch/>
        </p:blipFill>
        <p:spPr>
          <a:xfrm>
            <a:off x="2806560" y="6439680"/>
            <a:ext cx="725760" cy="306000"/>
          </a:xfrm>
          <a:prstGeom prst="rect">
            <a:avLst/>
          </a:prstGeom>
          <a:ln>
            <a:noFill/>
          </a:ln>
        </p:spPr>
      </p:pic>
      <p:pic>
        <p:nvPicPr>
          <p:cNvPr id="148" name="Picture 43"/>
          <p:cNvPicPr/>
          <p:nvPr/>
        </p:nvPicPr>
        <p:blipFill>
          <a:blip r:embed="rId11"/>
          <a:stretch/>
        </p:blipFill>
        <p:spPr>
          <a:xfrm>
            <a:off x="3656520" y="6426000"/>
            <a:ext cx="1074600" cy="333000"/>
          </a:xfrm>
          <a:prstGeom prst="rect">
            <a:avLst/>
          </a:prstGeom>
          <a:ln>
            <a:noFill/>
          </a:ln>
        </p:spPr>
      </p:pic>
      <p:sp>
        <p:nvSpPr>
          <p:cNvPr id="149" name="CustomShape 10"/>
          <p:cNvSpPr/>
          <p:nvPr/>
        </p:nvSpPr>
        <p:spPr>
          <a:xfrm rot="5400000">
            <a:off x="6572520" y="-101160"/>
            <a:ext cx="719280" cy="1367640"/>
          </a:xfrm>
          <a:prstGeom prst="rect">
            <a:avLst/>
          </a:prstGeom>
          <a:noFill/>
          <a:ln>
            <a:noFill/>
          </a:ln>
        </p:spPr>
        <p:style>
          <a:lnRef idx="0">
            <a:scrgbClr r="0" g="0" b="0"/>
          </a:lnRef>
          <a:fillRef idx="0">
            <a:scrgbClr r="0" g="0" b="0"/>
          </a:fillRef>
          <a:effectRef idx="0">
            <a:scrgbClr r="0" g="0" b="0"/>
          </a:effectRef>
          <a:fontRef idx="minor"/>
        </p:style>
        <p:txBody>
          <a:bodyPr rot="16200000" vert="vert270" lIns="45000" tIns="90000" rIns="45000" bIns="90000"/>
          <a:lstStyle/>
          <a:p>
            <a:pPr>
              <a:lnSpc>
                <a:spcPct val="100000"/>
              </a:lnSpc>
            </a:pPr>
            <a:r>
              <a:rPr lang="en-IE" sz="3600" b="1" strike="noStrike" spc="-1">
                <a:solidFill>
                  <a:srgbClr val="FFFFFF"/>
                </a:solidFill>
                <a:latin typeface="Calibri"/>
                <a:ea typeface="DejaVu Sans"/>
              </a:rPr>
              <a:t>ᚑᚌ(ᚆ)ᚐᚋ</a:t>
            </a:r>
            <a:endParaRPr lang="en-IE" sz="3600" b="0" strike="noStrike" spc="-1">
              <a:latin typeface="Arial"/>
            </a:endParaRPr>
          </a:p>
        </p:txBody>
      </p:sp>
      <p:pic>
        <p:nvPicPr>
          <p:cNvPr id="150" name="Picture 149"/>
          <p:cNvPicPr/>
          <p:nvPr/>
        </p:nvPicPr>
        <p:blipFill>
          <a:blip r:embed="rId12"/>
          <a:stretch/>
        </p:blipFill>
        <p:spPr>
          <a:xfrm>
            <a:off x="7488000" y="216000"/>
            <a:ext cx="4563000" cy="1583640"/>
          </a:xfrm>
          <a:prstGeom prst="rect">
            <a:avLst/>
          </a:prstGeom>
          <a:ln>
            <a:noFill/>
          </a:ln>
        </p:spPr>
      </p:pic>
      <p:sp>
        <p:nvSpPr>
          <p:cNvPr id="151" name="CustomShape 11"/>
          <p:cNvSpPr/>
          <p:nvPr/>
        </p:nvSpPr>
        <p:spPr>
          <a:xfrm>
            <a:off x="7368120" y="1803960"/>
            <a:ext cx="264636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IE" sz="2400" b="0" strike="noStrike" spc="-1">
                <a:solidFill>
                  <a:srgbClr val="808080"/>
                </a:solidFill>
                <a:latin typeface="Calibri"/>
                <a:ea typeface="DejaVu Sans"/>
              </a:rPr>
              <a:t>Multimedial Ogham</a:t>
            </a:r>
            <a:endParaRPr lang="en-IE" sz="24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155"/>
          <p:cNvPicPr/>
          <p:nvPr/>
        </p:nvPicPr>
        <p:blipFill>
          <a:blip r:embed="rId2"/>
          <a:stretch/>
        </p:blipFill>
        <p:spPr>
          <a:xfrm>
            <a:off x="90360" y="168120"/>
            <a:ext cx="1442160" cy="2927520"/>
          </a:xfrm>
          <a:prstGeom prst="rect">
            <a:avLst/>
          </a:prstGeom>
          <a:ln>
            <a:noFill/>
          </a:ln>
        </p:spPr>
      </p:pic>
      <p:sp>
        <p:nvSpPr>
          <p:cNvPr id="153" name="CustomShape 1"/>
          <p:cNvSpPr/>
          <p:nvPr/>
        </p:nvSpPr>
        <p:spPr>
          <a:xfrm>
            <a:off x="838080" y="1825560"/>
            <a:ext cx="5130000" cy="434988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pPr>
            <a:endParaRPr lang="en-IE" sz="1800" b="0" strike="noStrike" spc="-1">
              <a:latin typeface="Arial"/>
            </a:endParaRPr>
          </a:p>
          <a:p>
            <a:pPr>
              <a:lnSpc>
                <a:spcPct val="100000"/>
              </a:lnSpc>
            </a:pPr>
            <a:endParaRPr lang="en-IE" sz="1800" b="0" strike="noStrike" spc="-1">
              <a:latin typeface="Arial"/>
            </a:endParaRPr>
          </a:p>
          <a:p>
            <a:pPr>
              <a:lnSpc>
                <a:spcPct val="100000"/>
              </a:lnSpc>
            </a:pPr>
            <a:endParaRPr lang="en-IE" sz="1800" b="0" strike="noStrike" spc="-1">
              <a:latin typeface="Arial"/>
            </a:endParaRPr>
          </a:p>
          <a:p>
            <a:pPr>
              <a:lnSpc>
                <a:spcPct val="100000"/>
              </a:lnSpc>
            </a:pPr>
            <a:endParaRPr lang="en-IE" sz="1800" b="0" strike="noStrike" spc="-1">
              <a:latin typeface="Arial"/>
            </a:endParaRPr>
          </a:p>
          <a:p>
            <a:pPr>
              <a:lnSpc>
                <a:spcPct val="100000"/>
              </a:lnSpc>
            </a:pPr>
            <a:endParaRPr lang="en-IE" sz="1800" b="0" strike="noStrike" spc="-1">
              <a:latin typeface="Arial"/>
            </a:endParaRPr>
          </a:p>
        </p:txBody>
      </p:sp>
      <p:sp>
        <p:nvSpPr>
          <p:cNvPr id="154" name="CustomShape 2"/>
          <p:cNvSpPr/>
          <p:nvPr/>
        </p:nvSpPr>
        <p:spPr>
          <a:xfrm>
            <a:off x="1635840" y="621000"/>
            <a:ext cx="5471640" cy="192276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00000"/>
              </a:lnSpc>
              <a:spcBef>
                <a:spcPts val="1417"/>
              </a:spcBef>
            </a:pPr>
            <a:r>
              <a:rPr lang="en-IE" sz="1400" b="1" strike="noStrike" spc="-1">
                <a:solidFill>
                  <a:srgbClr val="FFFFFF"/>
                </a:solidFill>
                <a:latin typeface="Calibri"/>
                <a:ea typeface="Calibri-Bold"/>
              </a:rPr>
              <a:t>RESEARCH QUESTIONS </a:t>
            </a:r>
            <a:endParaRPr lang="en-IE" sz="1400" b="0" strike="noStrike" spc="-1">
              <a:latin typeface="Arial"/>
            </a:endParaRPr>
          </a:p>
          <a:p>
            <a:pPr>
              <a:lnSpc>
                <a:spcPct val="100000"/>
              </a:lnSpc>
            </a:pPr>
            <a:r>
              <a:rPr lang="en-IE" sz="1400" b="0" strike="noStrike" spc="-1">
                <a:solidFill>
                  <a:srgbClr val="FFFFFF"/>
                </a:solidFill>
                <a:latin typeface="Calibri"/>
                <a:ea typeface="Calibri"/>
              </a:rPr>
              <a:t>- how can we harness digital technologies to transform understanding of the ogham tradition in its entirety? </a:t>
            </a:r>
            <a:endParaRPr lang="en-IE" sz="1400" b="0" strike="noStrike" spc="-1">
              <a:latin typeface="Arial"/>
            </a:endParaRPr>
          </a:p>
          <a:p>
            <a:pPr>
              <a:lnSpc>
                <a:spcPct val="100000"/>
              </a:lnSpc>
            </a:pPr>
            <a:r>
              <a:rPr lang="en-IE" sz="1400" b="0" strike="noStrike" spc="-1">
                <a:solidFill>
                  <a:srgbClr val="FFFFFF"/>
                </a:solidFill>
                <a:latin typeface="Calibri"/>
                <a:ea typeface="Calibri"/>
              </a:rPr>
              <a:t>- how can we advance 3D digital methods for analysis as well as documentation of carved stone (specifically, using groove and wear analysis to identify the work of individual carvers and reconstruct worn detail)? </a:t>
            </a:r>
            <a:endParaRPr lang="en-IE" sz="1400" b="0" strike="noStrike" spc="-1">
              <a:latin typeface="Arial"/>
            </a:endParaRPr>
          </a:p>
          <a:p>
            <a:pPr>
              <a:lnSpc>
                <a:spcPct val="100000"/>
              </a:lnSpc>
            </a:pPr>
            <a:r>
              <a:rPr lang="en-IE" sz="1400" b="0" strike="noStrike" spc="-1">
                <a:solidFill>
                  <a:srgbClr val="FFFFFF"/>
                </a:solidFill>
                <a:latin typeface="Calibri"/>
                <a:ea typeface="Calibri"/>
              </a:rPr>
              <a:t>- how can we ensure sustainability and interoperability of complex, multi-disciplinary data sets?</a:t>
            </a:r>
            <a:endParaRPr lang="en-IE" sz="1400" b="0" strike="noStrike" spc="-1">
              <a:latin typeface="Arial"/>
            </a:endParaRPr>
          </a:p>
          <a:p>
            <a:pPr>
              <a:lnSpc>
                <a:spcPct val="100000"/>
              </a:lnSpc>
            </a:pPr>
            <a:endParaRPr lang="en-IE" sz="1400" b="0" strike="noStrike" spc="-1">
              <a:latin typeface="Arial"/>
            </a:endParaRPr>
          </a:p>
        </p:txBody>
      </p:sp>
      <p:sp>
        <p:nvSpPr>
          <p:cNvPr id="155" name="CustomShape 3"/>
          <p:cNvSpPr/>
          <p:nvPr/>
        </p:nvSpPr>
        <p:spPr>
          <a:xfrm>
            <a:off x="7752240" y="6505560"/>
            <a:ext cx="4443840" cy="28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IE" sz="1500" b="0" strike="noStrike" spc="-1">
                <a:solidFill>
                  <a:srgbClr val="FFFFFF"/>
                </a:solidFill>
                <a:latin typeface="Calibri"/>
                <a:ea typeface="DejaVu Sans"/>
              </a:rPr>
              <a:t>Epigraphy.info Workshop VI </a:t>
            </a:r>
            <a:r>
              <a:rPr lang="en-IE" sz="1500" b="0" strike="noStrike" spc="-1">
                <a:solidFill>
                  <a:srgbClr val="808080"/>
                </a:solidFill>
                <a:latin typeface="Calibri"/>
                <a:ea typeface="DejaVu Sans"/>
              </a:rPr>
              <a:t> · October 20th-22nd, 2021</a:t>
            </a:r>
            <a:endParaRPr lang="en-IE" sz="1500" b="0" strike="noStrike" spc="-1">
              <a:latin typeface="Arial"/>
            </a:endParaRPr>
          </a:p>
        </p:txBody>
      </p:sp>
      <p:pic>
        <p:nvPicPr>
          <p:cNvPr id="156" name="Grafik 8"/>
          <p:cNvPicPr/>
          <p:nvPr/>
        </p:nvPicPr>
        <p:blipFill>
          <a:blip r:embed="rId3"/>
          <a:stretch/>
        </p:blipFill>
        <p:spPr>
          <a:xfrm>
            <a:off x="144000" y="3168000"/>
            <a:ext cx="3958920" cy="2960640"/>
          </a:xfrm>
          <a:prstGeom prst="rect">
            <a:avLst/>
          </a:prstGeom>
          <a:ln>
            <a:noFill/>
          </a:ln>
        </p:spPr>
      </p:pic>
      <p:sp>
        <p:nvSpPr>
          <p:cNvPr id="157" name="CustomShape 4"/>
          <p:cNvSpPr/>
          <p:nvPr/>
        </p:nvSpPr>
        <p:spPr>
          <a:xfrm>
            <a:off x="4536000" y="2232000"/>
            <a:ext cx="5471640" cy="3023640"/>
          </a:xfrm>
          <a:prstGeom prst="rect">
            <a:avLst/>
          </a:prstGeom>
          <a:blipFill>
            <a:blip r:embed="rId4"/>
            <a:stretch>
              <a:fillRect/>
            </a:stretch>
          </a:blip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IE" sz="1800" b="0" strike="noStrike" spc="-1">
                <a:solidFill>
                  <a:srgbClr val="000000"/>
                </a:solidFill>
                <a:latin typeface="Arial"/>
                <a:ea typeface="DejaVu Sans"/>
              </a:rPr>
              <a:t>	</a:t>
            </a:r>
            <a:endParaRPr lang="en-IE" sz="1800" b="0" strike="noStrike" spc="-1">
              <a:latin typeface="Arial"/>
            </a:endParaRPr>
          </a:p>
        </p:txBody>
      </p:sp>
      <p:sp>
        <p:nvSpPr>
          <p:cNvPr id="158" name="CustomShape 5"/>
          <p:cNvSpPr/>
          <p:nvPr/>
        </p:nvSpPr>
        <p:spPr>
          <a:xfrm>
            <a:off x="1068840" y="2808000"/>
            <a:ext cx="2170800" cy="271440"/>
          </a:xfrm>
          <a:prstGeom prst="rect">
            <a:avLst/>
          </a:prstGeom>
          <a:noFill/>
          <a:ln>
            <a:noFill/>
          </a:ln>
        </p:spPr>
        <p:style>
          <a:lnRef idx="0">
            <a:scrgbClr r="0" g="0" b="0"/>
          </a:lnRef>
          <a:fillRef idx="0">
            <a:scrgbClr r="0" g="0" b="0"/>
          </a:fillRef>
          <a:effectRef idx="0">
            <a:scrgbClr r="0" g="0" b="0"/>
          </a:effectRef>
          <a:fontRef idx="minor"/>
        </p:style>
      </p:sp>
      <p:pic>
        <p:nvPicPr>
          <p:cNvPr id="159" name="Grafik 16"/>
          <p:cNvPicPr/>
          <p:nvPr/>
        </p:nvPicPr>
        <p:blipFill>
          <a:blip r:embed="rId5"/>
          <a:stretch/>
        </p:blipFill>
        <p:spPr>
          <a:xfrm>
            <a:off x="7998120" y="270000"/>
            <a:ext cx="4097520" cy="1313640"/>
          </a:xfrm>
          <a:prstGeom prst="rect">
            <a:avLst/>
          </a:prstGeom>
          <a:ln>
            <a:noFill/>
          </a:ln>
        </p:spPr>
      </p:pic>
      <p:sp>
        <p:nvSpPr>
          <p:cNvPr id="160" name="CustomShape 6"/>
          <p:cNvSpPr/>
          <p:nvPr/>
        </p:nvSpPr>
        <p:spPr>
          <a:xfrm>
            <a:off x="9425880" y="1587960"/>
            <a:ext cx="2739600" cy="271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IE" sz="1200" b="0" strike="noStrike" spc="-1">
                <a:solidFill>
                  <a:srgbClr val="FFFFFF"/>
                </a:solidFill>
                <a:latin typeface="Calibri"/>
                <a:ea typeface="DejaVu Sans"/>
              </a:rPr>
              <a:t>© e-codices, Stiftsbibliothek St Gallen</a:t>
            </a:r>
            <a:endParaRPr lang="en-IE" sz="1200" b="0" strike="noStrike" spc="-1">
              <a:latin typeface="Arial"/>
            </a:endParaRPr>
          </a:p>
        </p:txBody>
      </p:sp>
      <p:sp>
        <p:nvSpPr>
          <p:cNvPr id="161" name="CustomShape 7"/>
          <p:cNvSpPr/>
          <p:nvPr/>
        </p:nvSpPr>
        <p:spPr>
          <a:xfrm>
            <a:off x="10296000" y="3363840"/>
            <a:ext cx="1583640" cy="1727640"/>
          </a:xfrm>
          <a:prstGeom prst="rect">
            <a:avLst/>
          </a:prstGeom>
          <a:blipFill>
            <a:blip r:embed="rId6"/>
            <a:stretch>
              <a:fillRect/>
            </a:stretch>
          </a:blip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lang="en-IE" sz="1800" b="0" strike="noStrike" spc="-1">
              <a:latin typeface="Arial"/>
            </a:endParaRPr>
          </a:p>
          <a:p>
            <a:pPr algn="ctr">
              <a:lnSpc>
                <a:spcPct val="100000"/>
              </a:lnSpc>
            </a:pPr>
            <a:endParaRPr lang="en-IE" sz="1800" b="0" strike="noStrike" spc="-1">
              <a:latin typeface="Arial"/>
            </a:endParaRPr>
          </a:p>
          <a:p>
            <a:pPr algn="ctr">
              <a:lnSpc>
                <a:spcPct val="100000"/>
              </a:lnSpc>
            </a:pPr>
            <a:endParaRPr lang="en-IE" sz="1800" b="0" strike="noStrike" spc="-1">
              <a:latin typeface="Arial"/>
            </a:endParaRPr>
          </a:p>
          <a:p>
            <a:pPr algn="ctr">
              <a:lnSpc>
                <a:spcPct val="100000"/>
              </a:lnSpc>
            </a:pPr>
            <a:endParaRPr lang="en-IE" sz="1800" b="0" strike="noStrike" spc="-1">
              <a:latin typeface="Arial"/>
            </a:endParaRPr>
          </a:p>
          <a:p>
            <a:pPr algn="ctr">
              <a:lnSpc>
                <a:spcPct val="100000"/>
              </a:lnSpc>
            </a:pPr>
            <a:endParaRPr lang="en-IE" sz="1800" b="0" strike="noStrike" spc="-1">
              <a:latin typeface="Arial"/>
            </a:endParaRPr>
          </a:p>
          <a:p>
            <a:pPr algn="ctr">
              <a:lnSpc>
                <a:spcPct val="100000"/>
              </a:lnSpc>
            </a:pPr>
            <a:endParaRPr lang="en-IE" sz="1800" b="0" strike="noStrike" spc="-1">
              <a:latin typeface="Arial"/>
            </a:endParaRPr>
          </a:p>
          <a:p>
            <a:pPr algn="ctr">
              <a:lnSpc>
                <a:spcPct val="100000"/>
              </a:lnSpc>
            </a:pPr>
            <a:r>
              <a:rPr lang="en-IE" sz="1200" b="0" strike="noStrike" spc="-1">
                <a:solidFill>
                  <a:srgbClr val="000000"/>
                </a:solidFill>
                <a:latin typeface="Arial"/>
                <a:ea typeface="DejaVu Sans"/>
              </a:rPr>
              <a:t>Ogham-inscribed amber bead</a:t>
            </a: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r>
              <a:rPr lang="en-IE" sz="1200" b="0" strike="noStrike" spc="-1">
                <a:solidFill>
                  <a:srgbClr val="000000"/>
                </a:solidFill>
                <a:latin typeface="Arial"/>
                <a:ea typeface="DejaVu Sans"/>
              </a:rPr>
              <a:t>Ennis, Co. Clare (British Museum)</a:t>
            </a: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endParaRPr lang="en-IE" sz="1200" b="0" strike="noStrike" spc="-1">
              <a:latin typeface="Arial"/>
            </a:endParaRPr>
          </a:p>
          <a:p>
            <a:pPr algn="ctr">
              <a:lnSpc>
                <a:spcPct val="100000"/>
              </a:lnSpc>
            </a:pPr>
            <a:endParaRPr lang="en-IE" sz="1200" b="0" strike="noStrike" spc="-1">
              <a:latin typeface="Arial"/>
            </a:endParaRPr>
          </a:p>
        </p:txBody>
      </p:sp>
      <p:pic>
        <p:nvPicPr>
          <p:cNvPr id="162" name="Grafik 2"/>
          <p:cNvPicPr/>
          <p:nvPr/>
        </p:nvPicPr>
        <p:blipFill>
          <a:blip r:embed="rId7"/>
          <a:stretch/>
        </p:blipFill>
        <p:spPr>
          <a:xfrm>
            <a:off x="619560" y="6421680"/>
            <a:ext cx="1902960" cy="390240"/>
          </a:xfrm>
          <a:prstGeom prst="rect">
            <a:avLst/>
          </a:prstGeom>
          <a:ln>
            <a:noFill/>
          </a:ln>
        </p:spPr>
      </p:pic>
      <p:pic>
        <p:nvPicPr>
          <p:cNvPr id="163" name="Picture 13"/>
          <p:cNvPicPr/>
          <p:nvPr/>
        </p:nvPicPr>
        <p:blipFill>
          <a:blip r:embed="rId8"/>
          <a:stretch/>
        </p:blipFill>
        <p:spPr>
          <a:xfrm>
            <a:off x="2711520" y="6151680"/>
            <a:ext cx="671400" cy="671400"/>
          </a:xfrm>
          <a:prstGeom prst="rect">
            <a:avLst/>
          </a:prstGeom>
          <a:ln>
            <a:noFill/>
          </a:ln>
        </p:spPr>
      </p:pic>
      <p:pic>
        <p:nvPicPr>
          <p:cNvPr id="164" name="Picture 22"/>
          <p:cNvPicPr/>
          <p:nvPr/>
        </p:nvPicPr>
        <p:blipFill>
          <a:blip r:embed="rId9"/>
          <a:stretch/>
        </p:blipFill>
        <p:spPr>
          <a:xfrm>
            <a:off x="3561840" y="6410880"/>
            <a:ext cx="914760" cy="385920"/>
          </a:xfrm>
          <a:prstGeom prst="rect">
            <a:avLst/>
          </a:prstGeom>
          <a:ln>
            <a:noFill/>
          </a:ln>
        </p:spPr>
      </p:pic>
      <p:pic>
        <p:nvPicPr>
          <p:cNvPr id="165" name="Picture 23"/>
          <p:cNvPicPr/>
          <p:nvPr/>
        </p:nvPicPr>
        <p:blipFill>
          <a:blip r:embed="rId10"/>
          <a:stretch/>
        </p:blipFill>
        <p:spPr>
          <a:xfrm>
            <a:off x="4655520" y="6398640"/>
            <a:ext cx="1354680" cy="420120"/>
          </a:xfrm>
          <a:prstGeom prst="rect">
            <a:avLst/>
          </a:prstGeom>
          <a:ln>
            <a:noFill/>
          </a:ln>
        </p:spPr>
      </p:pic>
      <p:sp>
        <p:nvSpPr>
          <p:cNvPr id="166" name="CustomShape 8"/>
          <p:cNvSpPr/>
          <p:nvPr/>
        </p:nvSpPr>
        <p:spPr>
          <a:xfrm>
            <a:off x="4126680" y="72000"/>
            <a:ext cx="2477160" cy="54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IE" sz="3600" b="0" strike="noStrike" spc="-1">
                <a:solidFill>
                  <a:srgbClr val="CCCCCC"/>
                </a:solidFill>
                <a:latin typeface="Calibri"/>
                <a:ea typeface="DejaVu Sans"/>
              </a:rPr>
              <a:t> OG(H)AM </a:t>
            </a:r>
            <a:endParaRPr lang="en-IE" sz="3600" b="0" strike="noStrike" spc="-1">
              <a:latin typeface="Arial"/>
            </a:endParaRPr>
          </a:p>
        </p:txBody>
      </p:sp>
      <p:sp>
        <p:nvSpPr>
          <p:cNvPr id="167" name="CustomShape 9"/>
          <p:cNvSpPr/>
          <p:nvPr/>
        </p:nvSpPr>
        <p:spPr>
          <a:xfrm rot="5400000">
            <a:off x="7083720" y="-66600"/>
            <a:ext cx="863640" cy="1367640"/>
          </a:xfrm>
          <a:prstGeom prst="rect">
            <a:avLst/>
          </a:prstGeom>
          <a:noFill/>
          <a:ln>
            <a:noFill/>
          </a:ln>
        </p:spPr>
        <p:style>
          <a:lnRef idx="0">
            <a:scrgbClr r="0" g="0" b="0"/>
          </a:lnRef>
          <a:fillRef idx="0">
            <a:scrgbClr r="0" g="0" b="0"/>
          </a:fillRef>
          <a:effectRef idx="0">
            <a:scrgbClr r="0" g="0" b="0"/>
          </a:effectRef>
          <a:fontRef idx="minor"/>
        </p:style>
        <p:txBody>
          <a:bodyPr rot="16200000" vert="vert270" lIns="45000" tIns="90000" rIns="45000" bIns="90000"/>
          <a:lstStyle/>
          <a:p>
            <a:pPr>
              <a:lnSpc>
                <a:spcPct val="100000"/>
              </a:lnSpc>
            </a:pPr>
            <a:r>
              <a:rPr lang="en-IE" sz="3600" b="1" strike="noStrike" spc="-1">
                <a:solidFill>
                  <a:srgbClr val="FFFFFF"/>
                </a:solidFill>
                <a:latin typeface="Calibri"/>
                <a:ea typeface="DejaVu Sans"/>
              </a:rPr>
              <a:t>ᚑᚌ(ᚆ)ᚐᚋ</a:t>
            </a:r>
            <a:endParaRPr lang="en-IE" sz="3600" b="0" strike="noStrike" spc="-1">
              <a:latin typeface="Arial"/>
            </a:endParaRPr>
          </a:p>
        </p:txBody>
      </p:sp>
      <p:sp>
        <p:nvSpPr>
          <p:cNvPr id="168" name="CustomShape 10"/>
          <p:cNvSpPr/>
          <p:nvPr/>
        </p:nvSpPr>
        <p:spPr>
          <a:xfrm>
            <a:off x="2520000" y="5290920"/>
            <a:ext cx="2620440" cy="772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IE" sz="1200" b="0" strike="noStrike" spc="-1">
                <a:solidFill>
                  <a:srgbClr val="FFFFFF"/>
                </a:solidFill>
                <a:latin typeface="Arial"/>
                <a:ea typeface="DejaVu Sans"/>
              </a:rPr>
              <a:t>Groove analysis: a method developed at the Archaeological Research Laboratory at Stockholm University for rune inscriptions.</a:t>
            </a:r>
            <a:endParaRPr lang="en-IE" sz="1200" b="0" strike="noStrike" spc="-1">
              <a:latin typeface="Arial"/>
            </a:endParaRPr>
          </a:p>
        </p:txBody>
      </p:sp>
      <p:sp>
        <p:nvSpPr>
          <p:cNvPr id="169" name="CustomShape 11"/>
          <p:cNvSpPr/>
          <p:nvPr/>
        </p:nvSpPr>
        <p:spPr>
          <a:xfrm>
            <a:off x="5157000" y="5348520"/>
            <a:ext cx="6290640" cy="1113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IE" sz="1200" b="0" strike="noStrike" spc="-1">
                <a:solidFill>
                  <a:srgbClr val="FFFFFF"/>
                </a:solidFill>
                <a:latin typeface="Arial"/>
                <a:ea typeface="DejaVu Sans"/>
              </a:rPr>
              <a:t>OG(H)AM linguistic data will be added to the recently launched lexicographic database (CorPH) of the Chronologicon Hibernicum project (</a:t>
            </a:r>
            <a:r>
              <a:rPr lang="en-IE" sz="1200" b="0" u="sng" strike="noStrike" spc="-1">
                <a:solidFill>
                  <a:srgbClr val="0563C1"/>
                </a:solidFill>
                <a:uFillTx/>
                <a:latin typeface="Arial"/>
                <a:ea typeface="DejaVu Sans"/>
                <a:hlinkClick r:id="rId11"/>
              </a:rPr>
              <a:t>https://chronhib.maynoothuniversity.ie/</a:t>
            </a:r>
            <a:r>
              <a:rPr lang="en-IE" sz="1200" b="0" strike="noStrike" spc="-1">
                <a:solidFill>
                  <a:srgbClr val="FFFFFF"/>
                </a:solidFill>
                <a:latin typeface="Arial"/>
                <a:ea typeface="DejaVu Sans"/>
              </a:rPr>
              <a:t>) in order to apply innovative corpus-linguistic methods (variation tagging, Bayesian Language Variation Analysis) to track linguistic changes across the ogham corpus</a:t>
            </a:r>
            <a:endParaRPr lang="en-IE" sz="1200" b="0" strike="noStrike" spc="-1">
              <a:latin typeface="Arial"/>
            </a:endParaRPr>
          </a:p>
          <a:p>
            <a:pPr>
              <a:lnSpc>
                <a:spcPct val="100000"/>
              </a:lnSpc>
            </a:pPr>
            <a:endParaRPr lang="en-IE" sz="1200" b="0" strike="noStrike" spc="-1">
              <a:latin typeface="Arial"/>
            </a:endParaRPr>
          </a:p>
        </p:txBody>
      </p:sp>
      <p:sp>
        <p:nvSpPr>
          <p:cNvPr id="170" name="CustomShape 12"/>
          <p:cNvSpPr/>
          <p:nvPr/>
        </p:nvSpPr>
        <p:spPr>
          <a:xfrm>
            <a:off x="1442880" y="2763000"/>
            <a:ext cx="2228760" cy="260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IE" sz="1200" b="0" strike="noStrike" spc="-1">
                <a:solidFill>
                  <a:srgbClr val="FFFFFF"/>
                </a:solidFill>
                <a:latin typeface="Arial"/>
                <a:ea typeface="DejaVu Sans"/>
              </a:rPr>
              <a:t>3D recording and visualisation</a:t>
            </a:r>
            <a:endParaRPr lang="en-IE" sz="1200" b="0" strike="noStrike" spc="-1">
              <a:latin typeface="Arial"/>
            </a:endParaRPr>
          </a:p>
        </p:txBody>
      </p:sp>
      <p:sp>
        <p:nvSpPr>
          <p:cNvPr id="171" name="CustomShape 13"/>
          <p:cNvSpPr/>
          <p:nvPr/>
        </p:nvSpPr>
        <p:spPr>
          <a:xfrm>
            <a:off x="10094040" y="2220480"/>
            <a:ext cx="1989360" cy="94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IE" sz="1200" b="0" strike="noStrike" spc="-1">
                <a:solidFill>
                  <a:srgbClr val="FFFFFF"/>
                </a:solidFill>
                <a:latin typeface="Arial"/>
                <a:ea typeface="DejaVu Sans"/>
              </a:rPr>
              <a:t>Digital editions of ogham texts encoded in </a:t>
            </a:r>
            <a:r>
              <a:rPr lang="en-IE" sz="1200" b="1" strike="noStrike" spc="-1">
                <a:solidFill>
                  <a:srgbClr val="FFFFFF"/>
                </a:solidFill>
                <a:latin typeface="Arial"/>
                <a:ea typeface="DejaVu Sans"/>
              </a:rPr>
              <a:t>XML</a:t>
            </a:r>
            <a:r>
              <a:rPr lang="en-IE" sz="1200" b="0" strike="noStrike" spc="-1">
                <a:solidFill>
                  <a:srgbClr val="FFFFFF"/>
                </a:solidFill>
                <a:latin typeface="Arial"/>
                <a:ea typeface="DejaVu Sans"/>
              </a:rPr>
              <a:t> following digital epigraphy standards such as </a:t>
            </a:r>
            <a:r>
              <a:rPr lang="en-IE" sz="1200" b="1" strike="noStrike" spc="-1">
                <a:solidFill>
                  <a:srgbClr val="FFFFFF"/>
                </a:solidFill>
                <a:latin typeface="Arial"/>
                <a:ea typeface="DejaVu Sans"/>
              </a:rPr>
              <a:t>EpiDoc</a:t>
            </a:r>
            <a:endParaRPr lang="en-IE" sz="1200" b="0" strike="noStrike" spc="-1">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633</Words>
  <Application>Microsoft Office PowerPoint</Application>
  <PresentationFormat>Widescreen</PresentationFormat>
  <Paragraphs>69</Paragraphs>
  <Slides>3</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vt:i4>
      </vt:variant>
    </vt:vector>
  </HeadingPairs>
  <TitlesOfParts>
    <vt:vector size="12" baseType="lpstr">
      <vt:lpstr>Arial</vt:lpstr>
      <vt:lpstr>Calibri</vt:lpstr>
      <vt:lpstr>Calibri Light</vt:lpstr>
      <vt:lpstr>Symbol</vt:lpstr>
      <vt:lpstr>Times New Roman</vt:lpstr>
      <vt:lpstr>Wingdings</vt:lpstr>
      <vt:lpstr>Office Theme</vt:lpstr>
      <vt:lpstr>Office Theme</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David Stifter</dc:creator>
  <dc:description/>
  <cp:lastModifiedBy>Nora</cp:lastModifiedBy>
  <cp:revision>2</cp:revision>
  <dcterms:created xsi:type="dcterms:W3CDTF">2021-06-09T15:44:55Z</dcterms:created>
  <dcterms:modified xsi:type="dcterms:W3CDTF">2021-10-18T13:11:01Z</dcterms:modified>
  <dc:language>en-IE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ntentTypeId">
    <vt:lpwstr>0x0101006906DDFF8187914E8D21EFF7FB53F07C</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1</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3</vt:i4>
  </property>
</Properties>
</file>